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9.xml" ContentType="application/vnd.openxmlformats-officedocument.presentationml.tags+xml"/>
  <Override PartName="/ppt/notesSlides/notesSlide10.xml" ContentType="application/vnd.openxmlformats-officedocument.presentationml.notesSlide+xml"/>
  <Override PartName="/ppt/tags/tag20.xml" ContentType="application/vnd.openxmlformats-officedocument.presentationml.tags+xml"/>
  <Override PartName="/ppt/notesSlides/notesSlide11.xml" ContentType="application/vnd.openxmlformats-officedocument.presentationml.notesSlide+xml"/>
  <Override PartName="/ppt/tags/tag21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11089071" r:id="rId2"/>
    <p:sldId id="11089424" r:id="rId3"/>
    <p:sldId id="11089426" r:id="rId4"/>
    <p:sldId id="11089409" r:id="rId5"/>
    <p:sldId id="11089350" r:id="rId6"/>
    <p:sldId id="11089411" r:id="rId7"/>
    <p:sldId id="11089419" r:id="rId8"/>
    <p:sldId id="11089420" r:id="rId9"/>
    <p:sldId id="11089400" r:id="rId10"/>
    <p:sldId id="11089392" r:id="rId11"/>
    <p:sldId id="11089393" r:id="rId12"/>
    <p:sldId id="11089293" r:id="rId13"/>
    <p:sldId id="11089394" r:id="rId14"/>
    <p:sldId id="11089395" r:id="rId15"/>
    <p:sldId id="11089421" r:id="rId16"/>
    <p:sldId id="11089422" r:id="rId17"/>
    <p:sldId id="11089423" r:id="rId18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王富珍" initials="王富珍" lastIdx="0" clrIdx="0"/>
  <p:cmAuthor id="1" name="yuwenzhou" initials="yuwenzhou" lastIdx="1" clrIdx="0"/>
  <p:cmAuthor id="2" name="Aimin Hui" initials="AH" lastIdx="2" clrIdx="1"/>
  <p:cmAuthor id="3" name="Li, Yongwen /CN" initials="LY/" lastIdx="18" clrIdx="2"/>
  <p:cmAuthor id="4" name="Lan Terrry" initials="LT" lastIdx="4" clrIdx="3"/>
  <p:cmAuthor id="5" name="余文周" initials="余文周" lastIdx="1" clrIdx="4"/>
  <p:cmAuthor id="6" name="admin" initials="a" lastIdx="1" clrIdx="0"/>
  <p:cmAuthor id="7" name="临床 研究部" initials="临床" lastIdx="1" clrIdx="5"/>
  <p:cmAuthor id="8" name="Jesper" initials="J" lastIdx="1" clrIdx="7"/>
  <p:cmAuthor id="9" name="6443" initials="6" lastIdx="1" clrIdx="8"/>
  <p:cmAuthor id="24" name="Marilyn Stearns" initials="MS" lastIdx="1" clrIdx="23"/>
  <p:cmAuthor id="25" name="Julie Miller" initials="JM" lastIdx="11" clrIdx="24"/>
  <p:cmAuthor id="26" name="zhang qianyun" initials="zq" lastIdx="1" clrIdx="25"/>
  <p:cmAuthor id="27" name="宋祎凡" initials="宋祎凡" lastIdx="1" clrIdx="26"/>
  <p:cmAuthor id="28" name="马鑫 Xin Ma" initials="马鑫" lastIdx="3" clrIdx="2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4472C4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784" autoAdjust="0"/>
  </p:normalViewPr>
  <p:slideViewPr>
    <p:cSldViewPr snapToGrid="0">
      <p:cViewPr varScale="1">
        <p:scale>
          <a:sx n="82" d="100"/>
          <a:sy n="82" d="100"/>
        </p:scale>
        <p:origin x="4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1900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52617-DD21-420F-B8B1-B92035C0DBE9}" type="datetimeFigureOut">
              <a:rPr lang="zh-CN" altLang="en-US" smtClean="0"/>
              <a:t>2022/7/2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51913-526F-4ED7-A3D5-1B01CFB978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C925B-4BD1-43B0-BE56-CB3A482C0A6A}" type="datetimeFigureOut">
              <a:rPr lang="zh-CN" altLang="en-US" smtClean="0"/>
              <a:t>2022/7/2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95514-877A-43CF-A314-BFDC90A666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13525" cy="37211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47B667A6-0FE9-4EC1-B079-806C325A7809}" type="slidenum">
              <a:rPr lang="zh-CN" altLang="en-US" smtClean="0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1B726C-17E0-4EEF-BA26-2C1E4320B46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31688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1B726C-17E0-4EEF-BA26-2C1E4320B46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96517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1B726C-17E0-4EEF-BA26-2C1E4320B46D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7943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1B726C-17E0-4EEF-BA26-2C1E4320B46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0867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1B726C-17E0-4EEF-BA26-2C1E4320B46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5237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1B726C-17E0-4EEF-BA26-2C1E4320B46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1B726C-17E0-4EEF-BA26-2C1E4320B46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1B726C-17E0-4EEF-BA26-2C1E4320B46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1B726C-17E0-4EEF-BA26-2C1E4320B46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35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1B726C-17E0-4EEF-BA26-2C1E4320B46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9211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005470"/>
            <a:ext cx="9144000" cy="12523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9"/>
          <p:cNvSpPr>
            <a:spLocks noChangeArrowheads="1"/>
          </p:cNvSpPr>
          <p:nvPr/>
        </p:nvSpPr>
        <p:spPr bwMode="gray">
          <a:xfrm>
            <a:off x="-2" y="6506255"/>
            <a:ext cx="12192002" cy="351745"/>
          </a:xfrm>
          <a:prstGeom prst="rect">
            <a:avLst/>
          </a:prstGeom>
          <a:solidFill>
            <a:srgbClr val="0000FF">
              <a:alpha val="76000"/>
            </a:srgbClr>
          </a:solidFill>
          <a:ln w="9525">
            <a:solidFill>
              <a:schemeClr val="tx1"/>
            </a:solidFill>
            <a:miter lim="800000"/>
          </a:ln>
        </p:spPr>
        <p:txBody>
          <a:bodyPr wrap="none" lIns="92110" tIns="46055" rIns="92110" bIns="46055" anchor="ctr"/>
          <a:lstStyle/>
          <a:p>
            <a:pPr marL="0" marR="0" lvl="0" indent="0" algn="l" defTabSz="8705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715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37" y="1028733"/>
            <a:ext cx="11017393" cy="4731954"/>
          </a:xfrm>
        </p:spPr>
        <p:txBody>
          <a:bodyPr/>
          <a:lstStyle>
            <a:lvl1pPr marL="345440" indent="-345440">
              <a:lnSpc>
                <a:spcPct val="120000"/>
              </a:lnSpc>
              <a:buClrTx/>
              <a:buFont typeface="Wingdings" panose="05000000000000000000" pitchFamily="2" charset="2"/>
              <a:buChar char="l"/>
              <a:defRPr sz="305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87400" indent="-326390">
              <a:lnSpc>
                <a:spcPct val="120000"/>
              </a:lnSpc>
              <a:buFont typeface="Arial" panose="020B0604020202020204" pitchFamily="34" charset="0"/>
              <a:buChar char="−"/>
              <a:defRPr sz="2665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51255" indent="-230505">
              <a:lnSpc>
                <a:spcPct val="120000"/>
              </a:lnSpc>
              <a:buFont typeface="Arial" panose="020B0604020202020204" pitchFamily="34" charset="0"/>
              <a:buChar char="•"/>
              <a:defRPr sz="2285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708150" indent="-326390">
              <a:buFont typeface="Wingdings" panose="05000000000000000000" pitchFamily="2" charset="2"/>
              <a:buChar char="l"/>
              <a:defRPr sz="1525">
                <a:solidFill>
                  <a:schemeClr val="tx1"/>
                </a:solidFill>
                <a:latin typeface="+mn-lt"/>
                <a:ea typeface="华文细黑" panose="02010600040101010101" pitchFamily="2" charset="-122"/>
              </a:defRPr>
            </a:lvl4pPr>
            <a:lvl5pPr marL="2168525" indent="-326390">
              <a:buFont typeface="Wingdings" panose="05000000000000000000" pitchFamily="2" charset="2"/>
              <a:buChar char="l"/>
              <a:defRPr sz="1145">
                <a:solidFill>
                  <a:schemeClr val="tx1"/>
                </a:solidFill>
                <a:latin typeface="+mn-lt"/>
                <a:ea typeface="华文细黑" panose="02010600040101010101" pitchFamily="2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944428" y="111964"/>
            <a:ext cx="10843633" cy="711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6716" tIns="48358" rIns="96716" bIns="48358" numCol="1" anchor="ctr" anchorCtr="0" compatLnSpc="1"/>
          <a:lstStyle>
            <a:lvl1pPr>
              <a:defRPr sz="381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smtClean="0"/>
              <a:t>单击此处编辑母版标题样式</a:t>
            </a:r>
            <a:endParaRPr lang="en-US" altLang="zh-CN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859693" y="30764"/>
            <a:ext cx="0" cy="71103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6280" y="417195"/>
            <a:ext cx="9438861" cy="779463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1D208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6280" y="1493244"/>
            <a:ext cx="10515600" cy="127220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00000"/>
              </a:lnSpc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lnSpc>
                <a:spcPct val="100000"/>
              </a:lnSpc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</p:txBody>
      </p:sp>
      <p:sp>
        <p:nvSpPr>
          <p:cNvPr id="10" name="内容占位符 2"/>
          <p:cNvSpPr>
            <a:spLocks noGrp="1"/>
          </p:cNvSpPr>
          <p:nvPr>
            <p:ph idx="10" hasCustomPrompt="1"/>
          </p:nvPr>
        </p:nvSpPr>
        <p:spPr>
          <a:xfrm>
            <a:off x="838200" y="6492875"/>
            <a:ext cx="10515600" cy="295551"/>
          </a:xfrm>
        </p:spPr>
        <p:txBody>
          <a:bodyPr>
            <a:noAutofit/>
          </a:bodyPr>
          <a:lstStyle>
            <a:lvl1pPr marL="0" indent="0">
              <a:buNone/>
              <a:defRPr sz="1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参考文献</a:t>
            </a:r>
          </a:p>
        </p:txBody>
      </p:sp>
      <p:grpSp>
        <p:nvGrpSpPr>
          <p:cNvPr id="4" name="组合 3"/>
          <p:cNvGrpSpPr/>
          <p:nvPr userDrawn="1">
            <p:custDataLst>
              <p:tags r:id="rId1"/>
            </p:custDataLst>
          </p:nvPr>
        </p:nvGrpSpPr>
        <p:grpSpPr>
          <a:xfrm>
            <a:off x="4001770" y="6493510"/>
            <a:ext cx="8190230" cy="364490"/>
            <a:chOff x="4001597" y="5613400"/>
            <a:chExt cx="8190403" cy="1244600"/>
          </a:xfrm>
        </p:grpSpPr>
        <p:sp>
          <p:nvSpPr>
            <p:cNvPr id="5" name="任意多边形: 形状 7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6" name="等腰三角形 5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EDB-BE64-438D-B4B4-4A650E5943D4}" type="datetimeFigureOut">
              <a:rPr lang="zh-CN" altLang="en-US" smtClean="0"/>
              <a:t>2022/7/2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672F-74BC-4F0D-B56E-69B653CF9E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3EDB-BE64-438D-B4B4-4A650E5943D4}" type="datetimeFigureOut">
              <a:rPr lang="zh-CN" altLang="en-US" smtClean="0"/>
              <a:t>2022/7/2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672F-74BC-4F0D-B56E-69B653CF9E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4"/>
          <p:cNvSpPr>
            <a:spLocks noChangeArrowheads="1"/>
          </p:cNvSpPr>
          <p:nvPr/>
        </p:nvSpPr>
        <p:spPr bwMode="gray">
          <a:xfrm rot="5400000">
            <a:off x="305310" y="4149140"/>
            <a:ext cx="381000" cy="30480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>
            <a:noFill/>
            <a:miter lim="800000"/>
          </a:ln>
        </p:spPr>
        <p:txBody>
          <a:bodyPr wrap="none" lIns="92110" tIns="46055" rIns="92110" bIns="46055" anchor="ctr"/>
          <a:lstStyle/>
          <a:p>
            <a:pPr>
              <a:defRPr/>
            </a:pPr>
            <a:endParaRPr lang="zh-CN" altLang="en-US" sz="171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AutoShape 35"/>
          <p:cNvSpPr>
            <a:spLocks noChangeArrowheads="1"/>
          </p:cNvSpPr>
          <p:nvPr/>
        </p:nvSpPr>
        <p:spPr bwMode="gray">
          <a:xfrm rot="5400000">
            <a:off x="711710" y="4149140"/>
            <a:ext cx="381000" cy="304800"/>
          </a:xfrm>
          <a:prstGeom prst="triangle">
            <a:avLst>
              <a:gd name="adj" fmla="val 50000"/>
            </a:avLst>
          </a:prstGeom>
          <a:solidFill>
            <a:schemeClr val="bg2">
              <a:alpha val="83920"/>
            </a:schemeClr>
          </a:solidFill>
          <a:ln w="9525">
            <a:noFill/>
            <a:miter lim="800000"/>
          </a:ln>
        </p:spPr>
        <p:txBody>
          <a:bodyPr wrap="none" lIns="92110" tIns="46055" rIns="92110" bIns="46055" anchor="ctr"/>
          <a:lstStyle/>
          <a:p>
            <a:pPr>
              <a:defRPr/>
            </a:pPr>
            <a:endParaRPr lang="zh-CN" altLang="en-US" sz="171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AutoShape 36"/>
          <p:cNvSpPr>
            <a:spLocks noChangeArrowheads="1"/>
          </p:cNvSpPr>
          <p:nvPr/>
        </p:nvSpPr>
        <p:spPr bwMode="gray">
          <a:xfrm rot="5400000">
            <a:off x="1118110" y="4149140"/>
            <a:ext cx="381000" cy="304800"/>
          </a:xfrm>
          <a:prstGeom prst="triangle">
            <a:avLst>
              <a:gd name="adj" fmla="val 50000"/>
            </a:avLst>
          </a:prstGeom>
          <a:solidFill>
            <a:schemeClr val="bg2">
              <a:alpha val="56078"/>
            </a:schemeClr>
          </a:solidFill>
          <a:ln w="9525">
            <a:noFill/>
            <a:miter lim="800000"/>
          </a:ln>
        </p:spPr>
        <p:txBody>
          <a:bodyPr wrap="none" lIns="92110" tIns="46055" rIns="92110" bIns="46055" anchor="ctr"/>
          <a:lstStyle/>
          <a:p>
            <a:pPr>
              <a:defRPr/>
            </a:pPr>
            <a:endParaRPr lang="zh-CN" altLang="en-US" sz="171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AutoShape 37"/>
          <p:cNvSpPr>
            <a:spLocks noChangeArrowheads="1"/>
          </p:cNvSpPr>
          <p:nvPr/>
        </p:nvSpPr>
        <p:spPr bwMode="gray">
          <a:xfrm rot="5400000">
            <a:off x="1524510" y="4149140"/>
            <a:ext cx="381000" cy="304800"/>
          </a:xfrm>
          <a:prstGeom prst="triangle">
            <a:avLst>
              <a:gd name="adj" fmla="val 50000"/>
            </a:avLst>
          </a:prstGeom>
          <a:solidFill>
            <a:schemeClr val="bg2">
              <a:alpha val="27058"/>
            </a:schemeClr>
          </a:solidFill>
          <a:ln w="9525">
            <a:noFill/>
            <a:miter lim="800000"/>
          </a:ln>
        </p:spPr>
        <p:txBody>
          <a:bodyPr wrap="none" lIns="92110" tIns="46055" rIns="92110" bIns="46055" anchor="ctr"/>
          <a:lstStyle/>
          <a:p>
            <a:pPr>
              <a:defRPr/>
            </a:pPr>
            <a:endParaRPr lang="zh-CN" altLang="en-US" sz="171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39"/>
          <p:cNvSpPr>
            <a:spLocks noChangeArrowheads="1"/>
          </p:cNvSpPr>
          <p:nvPr userDrawn="1"/>
        </p:nvSpPr>
        <p:spPr bwMode="auto">
          <a:xfrm>
            <a:off x="5" y="-178411"/>
            <a:ext cx="186082" cy="3568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2110" tIns="46055" rIns="92110" bIns="46055" anchor="ctr">
            <a:spAutoFit/>
          </a:bodyPr>
          <a:lstStyle/>
          <a:p>
            <a:pPr>
              <a:defRPr/>
            </a:pPr>
            <a:endParaRPr lang="zh-CN" altLang="en-US" sz="171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Rectangle 41"/>
          <p:cNvSpPr>
            <a:spLocks noChangeArrowheads="1"/>
          </p:cNvSpPr>
          <p:nvPr userDrawn="1"/>
        </p:nvSpPr>
        <p:spPr bwMode="auto">
          <a:xfrm>
            <a:off x="5" y="-178411"/>
            <a:ext cx="186082" cy="3568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2110" tIns="46055" rIns="92110" bIns="46055" anchor="ctr">
            <a:spAutoFit/>
          </a:bodyPr>
          <a:lstStyle/>
          <a:p>
            <a:pPr>
              <a:defRPr/>
            </a:pPr>
            <a:endParaRPr lang="zh-CN" altLang="en-US" sz="171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1464680" y="899401"/>
            <a:ext cx="9569011" cy="1241426"/>
          </a:xfrm>
        </p:spPr>
        <p:txBody>
          <a:bodyPr/>
          <a:lstStyle>
            <a:lvl1pPr>
              <a:defRPr sz="457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pic>
        <p:nvPicPr>
          <p:cNvPr id="2050" name="Picture 2" descr="C:\Users\MCH\AppData\Roaming\Tencent\Users\55144391\QQ\WinTemp\RichOle\~S2%Z1FGH$NC4I~QJ$Y}I}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4" y="4103248"/>
            <a:ext cx="12191561" cy="42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 descr="34f2c857063285a3cf4ac5b1f44c5f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0185" y="4723130"/>
            <a:ext cx="2197100" cy="18281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2912" y="296864"/>
            <a:ext cx="11516859" cy="459882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2800" b="1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2912" y="296864"/>
            <a:ext cx="11560402" cy="459882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0" hasCustomPrompt="1"/>
          </p:nvPr>
        </p:nvSpPr>
        <p:spPr>
          <a:xfrm>
            <a:off x="442913" y="6219823"/>
            <a:ext cx="11306175" cy="341313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输入文字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438861" cy="779463"/>
          </a:xfrm>
        </p:spPr>
        <p:txBody>
          <a:bodyPr>
            <a:normAutofit/>
          </a:bodyPr>
          <a:lstStyle>
            <a:lvl1pPr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41174"/>
            <a:ext cx="10515600" cy="1272209"/>
          </a:xfrm>
        </p:spPr>
        <p:txBody>
          <a:bodyPr>
            <a:normAutofit/>
          </a:bodyPr>
          <a:lstStyle>
            <a:lvl1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</p:txBody>
      </p:sp>
      <p:grpSp>
        <p:nvGrpSpPr>
          <p:cNvPr id="7" name="组合 6"/>
          <p:cNvGrpSpPr/>
          <p:nvPr userDrawn="1">
            <p:custDataLst>
              <p:tags r:id="rId1"/>
            </p:custDataLst>
          </p:nvPr>
        </p:nvGrpSpPr>
        <p:grpSpPr>
          <a:xfrm>
            <a:off x="4001770" y="6493510"/>
            <a:ext cx="8190230" cy="364490"/>
            <a:chOff x="4001597" y="5613400"/>
            <a:chExt cx="8190403" cy="1244600"/>
          </a:xfrm>
        </p:grpSpPr>
        <p:sp>
          <p:nvSpPr>
            <p:cNvPr id="8" name="任意多边形: 形状 7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9" name="等腰三角形 8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10" name="内容占位符 2"/>
          <p:cNvSpPr>
            <a:spLocks noGrp="1"/>
          </p:cNvSpPr>
          <p:nvPr>
            <p:ph idx="10" hasCustomPrompt="1"/>
          </p:nvPr>
        </p:nvSpPr>
        <p:spPr>
          <a:xfrm>
            <a:off x="838200" y="6492875"/>
            <a:ext cx="10515600" cy="295551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参考文献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036" y="1028733"/>
            <a:ext cx="11017393" cy="4731954"/>
          </a:xfrm>
        </p:spPr>
        <p:txBody>
          <a:bodyPr/>
          <a:lstStyle>
            <a:lvl1pPr marL="345440" indent="-345440">
              <a:lnSpc>
                <a:spcPct val="120000"/>
              </a:lnSpc>
              <a:buClrTx/>
              <a:buFont typeface="Wingdings" panose="05000000000000000000" pitchFamily="2" charset="2"/>
              <a:buChar char="l"/>
              <a:defRPr sz="305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87400" indent="-326390">
              <a:lnSpc>
                <a:spcPct val="120000"/>
              </a:lnSpc>
              <a:buFont typeface="Arial" panose="020B0604020202020204" pitchFamily="34" charset="0"/>
              <a:buChar char="−"/>
              <a:defRPr sz="2665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51255" indent="-230505">
              <a:lnSpc>
                <a:spcPct val="120000"/>
              </a:lnSpc>
              <a:buFont typeface="Arial" panose="020B0604020202020204" pitchFamily="34" charset="0"/>
              <a:buChar char="•"/>
              <a:defRPr sz="2285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708150" indent="-326390">
              <a:buFont typeface="Wingdings" panose="05000000000000000000" pitchFamily="2" charset="2"/>
              <a:buChar char="l"/>
              <a:defRPr sz="1525">
                <a:solidFill>
                  <a:schemeClr val="tx1"/>
                </a:solidFill>
                <a:latin typeface="+mn-lt"/>
                <a:ea typeface="华文细黑" panose="02010600040101010101" pitchFamily="2" charset="-122"/>
              </a:defRPr>
            </a:lvl4pPr>
            <a:lvl5pPr marL="2168525" indent="-326390">
              <a:buFont typeface="Wingdings" panose="05000000000000000000" pitchFamily="2" charset="2"/>
              <a:buChar char="l"/>
              <a:defRPr sz="1145">
                <a:solidFill>
                  <a:schemeClr val="tx1"/>
                </a:solidFill>
                <a:latin typeface="+mn-lt"/>
                <a:ea typeface="华文细黑" panose="0201060004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944427" y="111964"/>
            <a:ext cx="10843633" cy="7110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6716" tIns="48358" rIns="96716" bIns="48358" numCol="1" anchor="ctr" anchorCtr="0" compatLnSpc="1"/>
          <a:lstStyle>
            <a:lvl1pPr>
              <a:defRPr sz="381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859693" y="30764"/>
            <a:ext cx="0" cy="71103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A3EDB-BE64-438D-B4B4-4A650E5943D4}" type="datetimeFigureOut">
              <a:rPr lang="zh-CN" altLang="en-US" smtClean="0"/>
              <a:t>2022/7/2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1672F-74BC-4F0D-B56E-69B653CF9E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679700" y="4745355"/>
            <a:ext cx="7543800" cy="1207135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王伟明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Tahoma" panose="020B0604030504040204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2022-07-03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Tahoma" panose="020B060403050404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20789" y="1220103"/>
            <a:ext cx="10149699" cy="2943860"/>
          </a:xfrm>
          <a:prstGeom prst="rect">
            <a:avLst/>
          </a:prstGeom>
          <a:noFill/>
        </p:spPr>
        <p:txBody>
          <a:bodyPr wrap="square" lIns="92109" tIns="46054" rIns="92109" bIns="46054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sz="5145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 Uni" panose="02020603050405020304" pitchFamily="18" charset="-122"/>
              </a:rPr>
              <a:t>新型冠状病毒肺炎防控方案解读</a:t>
            </a:r>
            <a:br>
              <a:rPr lang="zh-CN" sz="5145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 Uni" panose="02020603050405020304" pitchFamily="18" charset="-122"/>
              </a:rPr>
            </a:br>
            <a:r>
              <a:rPr lang="zh-CN" sz="5145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 Uni" panose="02020603050405020304" pitchFamily="18" charset="-122"/>
              </a:rPr>
              <a:t>(第九版)</a:t>
            </a:r>
            <a:br>
              <a:rPr lang="zh-CN" sz="5145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 Uni" panose="02020603050405020304" pitchFamily="18" charset="-122"/>
              </a:rPr>
            </a:br>
            <a:endParaRPr lang="zh-CN" sz="5145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Times New Roman Uni" panose="02020603050405020304" pitchFamily="18" charset="-122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216660" y="317500"/>
            <a:ext cx="9674225" cy="779780"/>
          </a:xfrm>
        </p:spPr>
        <p:txBody>
          <a:bodyPr/>
          <a:lstStyle/>
          <a:p>
            <a:pPr algn="ctr"/>
            <a:r>
              <a:rPr lang="zh-CN" altLang="en-US" sz="4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密切接触者及其他风险人员管控</a:t>
            </a:r>
          </a:p>
        </p:txBody>
      </p:sp>
      <p:sp>
        <p:nvSpPr>
          <p:cNvPr id="6" name="矩形 5"/>
          <p:cNvSpPr/>
          <p:nvPr/>
        </p:nvSpPr>
        <p:spPr>
          <a:xfrm>
            <a:off x="129623" y="6533309"/>
            <a:ext cx="11346065" cy="23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50" dirty="0">
                <a:solidFill>
                  <a:schemeClr val="bg1"/>
                </a:solidFill>
              </a:rPr>
              <a:t>https://www.cdc.gov/coronavirus/2019-ncov/covid-data/investigations-discovery/hospitalization-death-by-age.html</a:t>
            </a:r>
            <a:endParaRPr lang="zh-CN" altLang="en-US" sz="950" dirty="0">
              <a:solidFill>
                <a:schemeClr val="bg1"/>
              </a:solidFill>
            </a:endParaRPr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596265" y="998855"/>
          <a:ext cx="10967720" cy="5457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6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2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850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000"/>
                        <a:t>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/>
                        <a:t>八版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/>
                        <a:t>九版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>
                          <a:latin typeface="楷体" panose="02010609060101010101" charset="-122"/>
                          <a:ea typeface="楷体" panose="02010609060101010101" charset="-122"/>
                        </a:rPr>
                        <a:t>密接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0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1.</a:t>
                      </a:r>
                      <a:r>
                        <a:rPr lang="zh-CN" altLang="en-US" sz="20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管控时间：</a:t>
                      </a:r>
                      <a:r>
                        <a:rPr lang="en-US" altLang="zh-CN" sz="20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14+7</a:t>
                      </a:r>
                      <a:r>
                        <a:rPr lang="zh-CN" altLang="en-US" sz="20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，</a:t>
                      </a:r>
                      <a:r>
                        <a:rPr lang="zh-CN" altLang="en-US" sz="20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14天集中隔离医学观察+7天居家健康监测</a:t>
                      </a:r>
                    </a:p>
                    <a:p>
                      <a:pPr algn="l">
                        <a:buNone/>
                      </a:pPr>
                      <a:r>
                        <a:rPr lang="en-US" altLang="zh-CN" sz="20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2.</a:t>
                      </a:r>
                      <a:r>
                        <a:rPr lang="zh-CN" altLang="en-US" sz="20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核酸检测：集中隔离医学观察第</a:t>
                      </a:r>
                      <a:r>
                        <a:rPr lang="zh-CN" altLang="en-US" sz="20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1、4、7、14天</a:t>
                      </a:r>
                      <a:r>
                        <a:rPr lang="zh-CN" altLang="en-US" sz="20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核酸检测，采集鼻咽拭子，解除隔离前双采双检</a:t>
                      </a:r>
                    </a:p>
                    <a:p>
                      <a:pPr algn="l">
                        <a:buNone/>
                      </a:pPr>
                      <a:r>
                        <a:rPr lang="en-US" altLang="zh-CN" sz="20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3.</a:t>
                      </a:r>
                      <a:r>
                        <a:rPr lang="zh-CN" altLang="en-US" sz="20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转运：</a:t>
                      </a:r>
                      <a:r>
                        <a:rPr lang="zh-CN" altLang="en-US" sz="20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12小时</a:t>
                      </a:r>
                      <a:r>
                        <a:rPr lang="zh-CN" altLang="en-US" sz="20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内转运至集中隔离场所进行隔离医学观察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00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1.</a:t>
                      </a:r>
                      <a:r>
                        <a:rPr lang="zh-CN" altLang="en-US" sz="200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管控时间：</a:t>
                      </a:r>
                      <a:r>
                        <a:rPr lang="en-US" altLang="zh-CN" sz="20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7+3</a:t>
                      </a:r>
                      <a:r>
                        <a:rPr lang="zh-CN" altLang="en-US" sz="200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，7天集中隔离医学观察+3天居家健康监测</a:t>
                      </a:r>
                    </a:p>
                    <a:p>
                      <a:pPr algn="l">
                        <a:buNone/>
                      </a:pPr>
                      <a:r>
                        <a:rPr lang="zh-CN" altLang="en-US" sz="200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2.核酸检测：集中隔离医学观察第</a:t>
                      </a:r>
                      <a:r>
                        <a:rPr lang="zh-CN" altLang="en-US" sz="20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1、2、3、5、7</a:t>
                      </a:r>
                      <a:r>
                        <a:rPr lang="zh-CN" altLang="en-US" sz="200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天和居家健康监测第</a:t>
                      </a:r>
                      <a:r>
                        <a:rPr lang="zh-CN" altLang="en-US" sz="20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3天核酸检测</a:t>
                      </a:r>
                      <a:r>
                        <a:rPr lang="zh-CN" altLang="en-US" sz="200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，</a:t>
                      </a:r>
                      <a:r>
                        <a:rPr lang="zh-CN" altLang="en-US" sz="20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采集口咽拭子，解除集中隔离医学观察前不要求双采双检。</a:t>
                      </a:r>
                    </a:p>
                    <a:p>
                      <a:pPr algn="l">
                        <a:buNone/>
                      </a:pPr>
                      <a:r>
                        <a:rPr lang="zh-CN" altLang="en-US" sz="200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3.转运：</a:t>
                      </a:r>
                      <a:r>
                        <a:rPr lang="zh-CN" altLang="en-US" sz="20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8小时</a:t>
                      </a:r>
                      <a:r>
                        <a:rPr lang="zh-CN" altLang="en-US" sz="200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内转运至集中隔离场所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75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>
                          <a:latin typeface="楷体" panose="02010609060101010101" charset="-122"/>
                          <a:ea typeface="楷体" panose="02010609060101010101" charset="-122"/>
                        </a:rPr>
                        <a:t>密接的密接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20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管控措施：7天集中隔离医学观察，第1、4、7天核酸检测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20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管控措施：</a:t>
                      </a:r>
                      <a:r>
                        <a:rPr lang="zh-CN" altLang="en-US" sz="20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7天居家隔离医学观察</a:t>
                      </a:r>
                      <a:r>
                        <a:rPr lang="zh-CN" altLang="en-US" sz="20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，第</a:t>
                      </a:r>
                      <a:r>
                        <a:rPr lang="zh-CN" altLang="en-US" sz="20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1、4、7</a:t>
                      </a:r>
                      <a:r>
                        <a:rPr lang="zh-CN" altLang="en-US" sz="20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天核酸检测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209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>
                          <a:latin typeface="楷体" panose="02010609060101010101" charset="-122"/>
                          <a:ea typeface="楷体" panose="02010609060101010101" charset="-122"/>
                        </a:rPr>
                        <a:t>其他风险人员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20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一般接触者：做好登记，进行健康风险告知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20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涉疫场所暴露人员：</a:t>
                      </a:r>
                      <a:r>
                        <a:rPr lang="en-US" altLang="zh-CN" sz="20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3</a:t>
                      </a:r>
                      <a:r>
                        <a:rPr lang="zh-CN" altLang="en-US" sz="20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天</a:t>
                      </a:r>
                      <a:r>
                        <a:rPr lang="en-US" altLang="zh-CN" sz="20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2</a:t>
                      </a:r>
                      <a:r>
                        <a:rPr lang="zh-CN" altLang="en-US" sz="20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检，做好健康监测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734060" y="36830"/>
            <a:ext cx="9674225" cy="779780"/>
          </a:xfrm>
        </p:spPr>
        <p:txBody>
          <a:bodyPr/>
          <a:lstStyle/>
          <a:p>
            <a:pPr algn="ctr"/>
            <a:r>
              <a:rPr lang="en-US" altLang="zh-CN" sz="4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lang="zh-CN" altLang="en-US" sz="4000" dirty="0">
                <a:latin typeface="黑体" panose="02010609060101010101" charset="-122"/>
                <a:ea typeface="黑体" panose="02010609060101010101" charset="-122"/>
                <a:sym typeface="+mn-ea"/>
              </a:rPr>
              <a:t>境外输入疫情防控</a:t>
            </a:r>
            <a:endParaRPr lang="zh-CN" altLang="en-US" sz="40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9623" y="6533309"/>
            <a:ext cx="11346065" cy="23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50" dirty="0">
                <a:solidFill>
                  <a:schemeClr val="bg1"/>
                </a:solidFill>
              </a:rPr>
              <a:t>https://www.cdc.gov/coronavirus/2019-ncov/covid-data/investigations-discovery/hospitalization-death-by-age.html</a:t>
            </a:r>
            <a:endParaRPr lang="zh-CN" altLang="en-US" sz="950" dirty="0">
              <a:solidFill>
                <a:schemeClr val="bg1"/>
              </a:solidFill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516890" y="681990"/>
          <a:ext cx="11399520" cy="5997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1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0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八版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/>
                        <a:t>九版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</a:rPr>
                        <a:t>入境人员管控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1.</a:t>
                      </a: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管控时间：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14</a:t>
                      </a: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天集中隔离医学观察+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7</a:t>
                      </a: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天居家健康监测</a:t>
                      </a:r>
                    </a:p>
                    <a:p>
                      <a:pPr>
                        <a:buNone/>
                      </a:pPr>
                      <a:r>
                        <a:rPr lang="en-US" altLang="zh-CN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2.</a:t>
                      </a: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核酸检测：集中隔离医学观察第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1、4、7、14</a:t>
                      </a: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天核酸检测，采集鼻咽拭子，解除隔离前双采双检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1.</a:t>
                      </a: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管控时间：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7天集中隔离医学观察+3天居家健康监测</a:t>
                      </a:r>
                      <a:endParaRPr lang="zh-CN" altLang="en-US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2.</a:t>
                      </a: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核酸检测：集中隔离医学观察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第1、2、3、5、7天</a:t>
                      </a: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和居家健康监测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第3天</a:t>
                      </a: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核酸检测，采集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口咽拭子</a:t>
                      </a: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，解除集中隔离医学观察前不要求双采双检。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464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</a:rPr>
                        <a:t>入境物品管控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加强口岸进货物直接接触人员管理，强化单位主体责任，完善相关人员管理制度，配备必要防护物资，落实员工健 康教育、健康监测、核酸检测等防控措施。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增加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进口冷链食品阳性后处置措施</a:t>
                      </a: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：对接触阳性 物品及其同批次物品的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从业人员进行连续两次核酸检测</a:t>
                      </a: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（采样 时间至少间隔 24 小时），其中接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触频次较高的从业人员采取7天居家健康监测</a:t>
                      </a: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，在第 1、4、7 天各开展一次核酸检测。 </a:t>
                      </a:r>
                    </a:p>
                    <a:p>
                      <a:pPr>
                        <a:buNone/>
                      </a:pPr>
                      <a:endParaRPr lang="zh-CN" altLang="en-US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89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</a:rPr>
                        <a:t>高风险岗位从业人员疫情防控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</a:rPr>
                        <a:t>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增加：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与入境人员、进口冷链等货物及环境直接接触的高风险岗位从业人员，落实集中居住闭环管理、核酸检测、健康监测、健康教育等防控措施。脱离工作岗位后，需7天集中或居家隔离医学观察，期间第1、4、7天各开展一次核酸检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89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</a:rPr>
                        <a:t>口岸城市疫情防控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增加：离开陆地边境口岸城市需持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48 小时</a:t>
                      </a: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核酸检测阴性证明。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 noChangeArrowheads="1"/>
          </p:cNvSpPr>
          <p:nvPr>
            <p:ph type="title"/>
          </p:nvPr>
        </p:nvSpPr>
        <p:spPr>
          <a:xfrm>
            <a:off x="1385570" y="-68580"/>
            <a:ext cx="9438861" cy="779463"/>
          </a:xfrm>
        </p:spPr>
        <p:txBody>
          <a:bodyPr/>
          <a:lstStyle/>
          <a:p>
            <a:pPr algn="ctr"/>
            <a:r>
              <a:rPr lang="zh-CN" altLang="en-US" sz="4000">
                <a:latin typeface="黑体" panose="02010609060101010101" charset="-122"/>
                <a:ea typeface="黑体" panose="02010609060101010101" charset="-122"/>
              </a:rPr>
              <a:t>中高风险区划定及防控</a:t>
            </a: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398780" y="619760"/>
          <a:ext cx="11539220" cy="6244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9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3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91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40"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/>
                        <a:t>内容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/>
                        <a:t>八版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/>
                        <a:t>九版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240">
                <a:tc rowSpan="2"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>
                        <a:latin typeface="楷体" panose="02010609060101010101" charset="-122"/>
                        <a:ea typeface="楷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1800">
                        <a:latin typeface="楷体" panose="02010609060101010101" charset="-122"/>
                        <a:ea typeface="楷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1800">
                        <a:latin typeface="楷体" panose="02010609060101010101" charset="-122"/>
                        <a:ea typeface="楷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1800">
                        <a:latin typeface="楷体" panose="02010609060101010101" charset="-122"/>
                        <a:ea typeface="楷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1800">
                        <a:latin typeface="楷体" panose="02010609060101010101" charset="-122"/>
                        <a:ea typeface="楷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1800">
                        <a:latin typeface="楷体" panose="02010609060101010101" charset="-122"/>
                        <a:ea typeface="楷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1800">
                        <a:latin typeface="楷体" panose="02010609060101010101" charset="-122"/>
                        <a:ea typeface="楷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1800">
                        <a:latin typeface="楷体" panose="02010609060101010101" charset="-122"/>
                        <a:ea typeface="楷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800">
                          <a:latin typeface="楷体" panose="02010609060101010101" charset="-122"/>
                          <a:ea typeface="楷体" panose="02010609060101010101" charset="-122"/>
                          <a:sym typeface="+mn-ea"/>
                        </a:rPr>
                        <a:t>流调与风险区域（人员）划定管控</a:t>
                      </a:r>
                      <a:endParaRPr lang="zh-CN" altLang="en-US" sz="180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  <a:p>
                      <a:pPr>
                        <a:buNone/>
                      </a:pPr>
                      <a:endParaRPr lang="zh-CN" altLang="en-US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latin typeface="楷体" panose="02010609060101010101" charset="-122"/>
                        <a:ea typeface="楷体" panose="02010609060101010101" charset="-122"/>
                      </a:endParaRPr>
                    </a:p>
                    <a:p>
                      <a:pPr>
                        <a:buNone/>
                      </a:pPr>
                      <a:endParaRPr lang="zh-CN" altLang="en-US">
                        <a:latin typeface="楷体" panose="02010609060101010101" charset="-122"/>
                        <a:ea typeface="楷体" panose="02010609060101010101" charset="-122"/>
                      </a:endParaRPr>
                    </a:p>
                    <a:p>
                      <a:pPr>
                        <a:buNone/>
                      </a:pPr>
                      <a:endParaRPr lang="zh-CN" altLang="en-US">
                        <a:latin typeface="楷体" panose="02010609060101010101" charset="-122"/>
                        <a:ea typeface="楷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</a:rPr>
                        <a:t>风险区域划定及防控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>
                        <a:latin typeface="楷体" panose="02010609060101010101" charset="-122"/>
                        <a:ea typeface="楷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</a:rPr>
                        <a:t>《社区新冠肺炎疫情防控工作指南》</a:t>
                      </a:r>
                    </a:p>
                    <a:p>
                      <a:pPr>
                        <a:buNone/>
                      </a:pP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</a:rPr>
                        <a:t>划定为封控区、管控区、防范区</a:t>
                      </a:r>
                    </a:p>
                    <a:p>
                      <a:pPr>
                        <a:buNone/>
                      </a:pPr>
                      <a:endParaRPr lang="zh-CN" altLang="en-US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增加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附件 6《新冠肺炎疫情风险区划定及管控方案》</a:t>
                      </a:r>
                      <a:endParaRPr lang="zh-CN" altLang="en-US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1.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高风险区：将病例和无症状感染者居住地，以及活动频繁且疫情传播风险较高的工作地和活动地等区域，划为高风险区。高风险区原则上以居住小区（村）为单位划定，采取“足不出户、上门服务”等封控措施。高风险区连续 7 天无新增感染者降为中风险区，中风险区连续 3 天无新增感染者降为低风险区。</a:t>
                      </a:r>
                      <a:endParaRPr lang="zh-CN" altLang="en-US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2.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中风险区：将病例和无症状感染者停留和活动一定时间，且可能具有疫情传播风险的工作地和活动地等区域，划为中风险区，风险区域范围根据流调研判结果划定。中风险区采取“人不出区、错峰取物”等管控措施，连续 7 天无新增感染者降为低风险区。</a:t>
                      </a:r>
                      <a:endParaRPr lang="zh-CN" altLang="en-US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3.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低风险区：中高风险区所在县（市、区、旗）的其他地区为低风险区，采取“个人防护、避免聚集”等防范措施，低风险区人员离开所在城市应持 48 小时核酸检测阴性证明。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11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</a:rPr>
                        <a:t>风险人员协查管控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>
                          <a:latin typeface="楷体" panose="02010609060101010101" charset="-122"/>
                          <a:ea typeface="楷体" panose="02010609060101010101" charset="-122"/>
                        </a:rPr>
                        <a:t>    </a:t>
                      </a:r>
                      <a:r>
                        <a:rPr lang="zh-CN" altLang="en-US">
                          <a:latin typeface="楷体" panose="02010609060101010101" charset="-122"/>
                          <a:ea typeface="楷体" panose="02010609060101010101" charset="-122"/>
                        </a:rPr>
                        <a:t>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1.</a:t>
                      </a:r>
                      <a:r>
                        <a:rPr lang="zh-CN" altLang="en-US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疫情发生地将协查单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2小时</a:t>
                      </a:r>
                      <a:r>
                        <a:rPr lang="zh-CN" altLang="en-US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内向流入地发出；协查方接到协查信息后 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24 小时</a:t>
                      </a:r>
                      <a:r>
                        <a:rPr lang="zh-CN" altLang="en-US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内向疫情发生地反馈初步排查管控结果。</a:t>
                      </a:r>
                    </a:p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2.</a:t>
                      </a:r>
                      <a:r>
                        <a:rPr lang="zh-CN" altLang="en-US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高风险区旅居史：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7 天集中隔离医学观察</a:t>
                      </a:r>
                      <a:r>
                        <a:rPr lang="zh-CN" altLang="en-US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，在集中隔离第 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1、2、3、5、7 </a:t>
                      </a:r>
                      <a:r>
                        <a:rPr lang="zh-CN" altLang="en-US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天各开展一次核酸检测；</a:t>
                      </a:r>
                    </a:p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3.</a:t>
                      </a:r>
                      <a:r>
                        <a:rPr lang="zh-CN" altLang="en-US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中风险区旅居史：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7 天居家隔离医学观察</a:t>
                      </a:r>
                      <a:r>
                        <a:rPr lang="zh-CN" altLang="en-US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，在居家隔离医学观察第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 1、4、7 </a:t>
                      </a:r>
                      <a:r>
                        <a:rPr lang="zh-CN" altLang="en-US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天各开展一次核酸检测</a:t>
                      </a:r>
                    </a:p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4.</a:t>
                      </a:r>
                      <a:r>
                        <a:rPr lang="zh-CN" altLang="en-US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低风险区旅居史：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三天两检</a:t>
                      </a:r>
                      <a:r>
                        <a:rPr lang="zh-CN" altLang="en-US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，做好健康监测。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883920" y="87630"/>
            <a:ext cx="10423525" cy="542925"/>
          </a:xfrm>
        </p:spPr>
        <p:txBody>
          <a:bodyPr/>
          <a:lstStyle/>
          <a:p>
            <a:pPr algn="ctr"/>
            <a:r>
              <a:rPr lang="zh-CN" altLang="en-US" sz="4000" b="1" dirty="0">
                <a:latin typeface="黑体" panose="02010609060101010101" charset="-122"/>
                <a:ea typeface="黑体" panose="02010609060101010101" charset="-122"/>
              </a:rPr>
              <a:t>疫情监测</a:t>
            </a: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398145" y="640715"/>
          <a:ext cx="11401425" cy="6078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0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2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5455"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/>
                        <a:t>内容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/>
                        <a:t>八版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/>
                        <a:t>九版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3625">
                <a:tc rowSpan="3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160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160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楷体" panose="02010609060101010101" charset="-122"/>
                          <a:ea typeface="楷体" panose="02010609060101010101" charset="-122"/>
                        </a:rPr>
                        <a:t>疫情发现报告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楷体" panose="02010609060101010101" charset="-122"/>
                          <a:ea typeface="楷体" panose="02010609060101010101" charset="-122"/>
                        </a:rPr>
                        <a:t>病例报告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endParaRPr lang="zh-CN" altLang="en-US" sz="160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600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增加：</a:t>
                      </a:r>
                      <a:r>
                        <a:rPr lang="en-US" altLang="zh-CN" sz="16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1.</a:t>
                      </a:r>
                      <a:r>
                        <a:rPr lang="zh-CN" altLang="en-US" sz="16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初筛阳性病例在出具检测结果后2 小时内进行初筛阳性报告。</a:t>
                      </a:r>
                    </a:p>
                    <a:p>
                      <a:pPr algn="l">
                        <a:buNone/>
                      </a:pPr>
                      <a:r>
                        <a:rPr lang="en-US" altLang="zh-CN" sz="16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2.</a:t>
                      </a:r>
                      <a:r>
                        <a:rPr lang="zh-CN" altLang="en-US" sz="16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社区卫生服务站、村卫生室和个体诊所的监测发现手段增加抗原检测。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93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楷体" panose="02010609060101010101" charset="-122"/>
                          <a:ea typeface="楷体" panose="02010609060101010101" charset="-122"/>
                        </a:rPr>
                        <a:t>无症状感染者发现报告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600">
                          <a:latin typeface="楷体" panose="02010609060101010101" charset="-122"/>
                          <a:ea typeface="楷体" panose="02010609060101010101" charset="-122"/>
                        </a:rPr>
                        <a:t>定点医疗机构进行集中隔离医学观察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600">
                          <a:latin typeface="楷体" panose="02010609060101010101" charset="-122"/>
                          <a:ea typeface="楷体" panose="02010609060101010101" charset="-122"/>
                        </a:rPr>
                        <a:t>转运至</a:t>
                      </a:r>
                      <a:r>
                        <a:rPr lang="zh-CN" altLang="en-US" sz="16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方舱医院</a:t>
                      </a:r>
                      <a:r>
                        <a:rPr lang="zh-CN" altLang="en-US" sz="1600">
                          <a:latin typeface="楷体" panose="02010609060101010101" charset="-122"/>
                          <a:ea typeface="楷体" panose="02010609060101010101" charset="-122"/>
                        </a:rPr>
                        <a:t>进行隔离医学观察隔离医学观察期间严格做好健康监测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7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楷体" panose="02010609060101010101" charset="-122"/>
                          <a:ea typeface="楷体" panose="02010609060101010101" charset="-122"/>
                        </a:rPr>
                        <a:t>聚集性疫情发现报告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6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14天</a:t>
                      </a:r>
                      <a:r>
                        <a:rPr lang="zh-CN" altLang="en-US" sz="16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内在学校、居民小区、工厂、自然村、医疗机构等范围内发现</a:t>
                      </a:r>
                      <a:r>
                        <a:rPr lang="zh-CN" altLang="en-US" sz="16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5例</a:t>
                      </a:r>
                      <a:r>
                        <a:rPr lang="zh-CN" altLang="en-US" sz="16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及以上病例和无症状感染者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6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一周内</a:t>
                      </a:r>
                      <a:r>
                        <a:rPr lang="zh-CN" altLang="en-US" sz="16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在同一学校、居民小区、工厂、自然村、医疗机构等范围内发现</a:t>
                      </a:r>
                      <a:r>
                        <a:rPr lang="zh-CN" altLang="en-US" sz="16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2例及以上</a:t>
                      </a:r>
                      <a:r>
                        <a:rPr lang="zh-CN" altLang="en-US" sz="16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病例和无症状感染者。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080">
                <a:tc rowSpan="3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160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160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楷体" panose="02010609060101010101" charset="-122"/>
                          <a:ea typeface="楷体" panose="02010609060101010101" charset="-122"/>
                        </a:rPr>
                        <a:t>多渠道监测预警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600">
                          <a:latin typeface="楷体" panose="02010609060101010101" charset="-122"/>
                          <a:ea typeface="楷体" panose="02010609060101010101" charset="-122"/>
                        </a:rPr>
                        <a:t>风险职业人群监测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600">
                          <a:latin typeface="楷体" panose="02010609060101010101" charset="-122"/>
                          <a:ea typeface="楷体" panose="02010609060101010101" charset="-122"/>
                        </a:rPr>
                        <a:t>未明确核酸检测频次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6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把风险职业人群按风险高低分为两类，第一类（与入境人员、物品、环境直接接触）每天</a:t>
                      </a:r>
                      <a:r>
                        <a:rPr lang="en-US" altLang="zh-CN" sz="16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1</a:t>
                      </a:r>
                      <a:r>
                        <a:rPr lang="zh-CN" altLang="en-US" sz="16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次核酸检测；第二类（从业环境人员密接、接触人员频繁、流动性强）每周</a:t>
                      </a:r>
                      <a:r>
                        <a:rPr lang="en-US" altLang="zh-CN" sz="16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2</a:t>
                      </a:r>
                      <a:r>
                        <a:rPr lang="zh-CN" altLang="en-US" sz="16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次核酸检测。出现本土疫情后，根据疫情风险增加检测频次。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70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600">
                          <a:latin typeface="楷体" panose="02010609060101010101" charset="-122"/>
                          <a:ea typeface="楷体" panose="02010609060101010101" charset="-122"/>
                        </a:rPr>
                        <a:t>重点机构和场所人员监测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600">
                          <a:latin typeface="楷体" panose="02010609060101010101" charset="-122"/>
                          <a:ea typeface="楷体" panose="02010609060101010101" charset="-122"/>
                        </a:rPr>
                        <a:t>重点人群健康监测</a:t>
                      </a:r>
                    </a:p>
                    <a:p>
                      <a:pPr>
                        <a:buNone/>
                      </a:pPr>
                      <a:r>
                        <a:rPr lang="zh-CN" altLang="en-US" sz="1600">
                          <a:latin typeface="楷体" panose="02010609060101010101" charset="-122"/>
                          <a:ea typeface="楷体" panose="02010609060101010101" charset="-122"/>
                        </a:rPr>
                        <a:t>重点机构监测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6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增加：</a:t>
                      </a:r>
                      <a:r>
                        <a:rPr lang="zh-CN" altLang="en-US" sz="16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学校等人员密集场所，常态化下做好症状监测。辖区出现</a:t>
                      </a:r>
                      <a:r>
                        <a:rPr lang="en-US" altLang="zh-CN" sz="16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1</a:t>
                      </a:r>
                      <a:r>
                        <a:rPr lang="zh-CN" altLang="en-US" sz="16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例及以上本土感染者，及时组织一次全员核酸检测，后续根据风险按照每天至少</a:t>
                      </a:r>
                      <a:r>
                        <a:rPr lang="en-US" altLang="zh-CN" sz="16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20%</a:t>
                      </a:r>
                      <a:r>
                        <a:rPr lang="zh-CN" altLang="en-US" sz="16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的抽样比例或辖区检测要求开展核酸检测。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70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600">
                          <a:latin typeface="楷体" panose="02010609060101010101" charset="-122"/>
                          <a:ea typeface="楷体" panose="02010609060101010101" charset="-122"/>
                        </a:rPr>
                        <a:t>社区管理人群监测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600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60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增加：</a:t>
                      </a:r>
                      <a:r>
                        <a:rPr lang="zh-CN" altLang="en-US" sz="1600">
                          <a:solidFill>
                            <a:srgbClr val="FF0000"/>
                          </a:solidFill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纳入社区管理的新冠肺炎出院（舱）感染者及其同住人员在出院（舱）后第 3、7 天各开展一次核酸检测。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6280" y="272415"/>
            <a:ext cx="9438861" cy="779463"/>
          </a:xfrm>
        </p:spPr>
        <p:txBody>
          <a:bodyPr/>
          <a:lstStyle/>
          <a:p>
            <a:pPr algn="ctr"/>
            <a:r>
              <a:rPr lang="zh-CN" altLang="en-US" dirty="0">
                <a:latin typeface="黑体" panose="02010609060101010101" charset="-122"/>
                <a:ea typeface="黑体" panose="02010609060101010101" charset="-122"/>
                <a:sym typeface="+mn-ea"/>
              </a:rPr>
              <a:t>区域核酸检测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  <a:t/>
            </a:r>
            <a:br>
              <a:rPr lang="zh-CN" altLang="en-US" b="1" dirty="0">
                <a:latin typeface="黑体" panose="02010609060101010101" charset="-122"/>
                <a:ea typeface="黑体" panose="02010609060101010101" charset="-122"/>
              </a:rPr>
            </a:b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56590" y="883920"/>
            <a:ext cx="11002645" cy="5851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Ø"/>
            </a:pP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增加对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不同规模城市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开展区域核酸检测启动、终止和核酸检测策略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Ø"/>
            </a:pP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省会城市和千万级人口以上城市</a:t>
            </a:r>
            <a:endParaRPr lang="zh-CN" altLang="en-US" sz="24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疫情发生后经流调研判风险大，疫情存在扩散风险时，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疫情所在区每日1次</a:t>
            </a:r>
            <a:endParaRPr lang="zh-CN" altLang="en-US" sz="24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全员核酸检测，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连续3次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无社会面感染者后，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间隔 3天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再开展1次全员核酸检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测，无社会面感染者可停止全员核酸检测。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Ø"/>
            </a:pP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一般城市</a:t>
            </a:r>
            <a:endParaRPr lang="zh-CN" altLang="en-US" sz="24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疫情发生后经流调研判风险大，疫情存在扩散风险时，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疫情所在市的城区每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日1次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全员核酸检测,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连续3次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无社会面感染者后，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间隔3天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再开展1次全员核酸检测，无社会面感染者可停止全员核酸检测。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Ø"/>
            </a:pP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农村地区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疫情发生后经流调研判风险大，疫情存在扩散风险时，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疫情涉及的自然村、涉及乡镇政府所在地及所在县城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每日1次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全员核酸检测,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连续3次</a:t>
            </a:r>
            <a:r>
              <a:rPr lang="zh-CN" altLang="en-US" sz="24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无社会面感染者后，间隔3天再开展1次全员核酸检测，无社会面感染者可停止全员核酸检测。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18845" y="1419860"/>
            <a:ext cx="1020699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3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en-US" altLang="zh-CN" sz="3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7" name="图片 6" descr="34f2c857063285a3cf4ac5b1f44c5f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0050780" y="85725"/>
            <a:ext cx="1997075" cy="111125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10820" y="1979295"/>
            <a:ext cx="11837035" cy="18802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319513" y="2251869"/>
            <a:ext cx="11669395" cy="1320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NO.4</a:t>
            </a:r>
            <a:r>
              <a:rPr lang="en-US" altLang="zh-CN" sz="7200" b="1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 </a:t>
            </a:r>
            <a:r>
              <a:rPr lang="zh-CN" altLang="en-US" sz="5400" b="1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charset="0"/>
              </a:rPr>
              <a:t>我们要做什么？</a:t>
            </a:r>
            <a:endParaRPr lang="zh-CN" altLang="zh-CN" sz="5400" b="1" dirty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2941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34f2c857063285a3cf4ac5b1f44c5f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0050780" y="85725"/>
            <a:ext cx="1997075" cy="11112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317355" y="641350"/>
            <a:ext cx="9448420" cy="5786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原原本本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学习</a:t>
            </a:r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，领会贯通</a:t>
            </a:r>
            <a:endParaRPr lang="en-US" altLang="zh-CN" sz="36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防控方案既涉及防控政策，也涵盖技术层面要求</a:t>
            </a:r>
            <a:endParaRPr lang="en-US" altLang="zh-CN" sz="32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逐级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宣贯培训</a:t>
            </a:r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、研讨，用方案指导实际工作</a:t>
            </a:r>
            <a:endParaRPr lang="en-US" altLang="zh-CN" sz="36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进一步强化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风险意识</a:t>
            </a:r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，管住风险点</a:t>
            </a:r>
            <a:endParaRPr lang="en-US" altLang="zh-CN" sz="36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p"/>
            </a:pPr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对照新方案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修订</a:t>
            </a:r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本地防控政策及技术方案</a:t>
            </a:r>
            <a:endParaRPr lang="en-US" altLang="zh-CN" sz="36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203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18845" y="1419860"/>
            <a:ext cx="1020699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3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en-US" altLang="zh-CN" sz="3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7" name="图片 6" descr="34f2c857063285a3cf4ac5b1f44c5f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0050780" y="85725"/>
            <a:ext cx="1997075" cy="111125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10820" y="2251869"/>
            <a:ext cx="11837035" cy="18802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970801" y="2608332"/>
            <a:ext cx="116693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感谢聆听，请批评指正</a:t>
            </a:r>
            <a:endParaRPr lang="zh-CN" altLang="zh-CN" sz="5400" b="1" dirty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9773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CN" sz="4400" dirty="0">
                <a:latin typeface="黑体" panose="02010609060101010101" charset="-122"/>
                <a:ea typeface="黑体" panose="02010609060101010101" charset="-122"/>
              </a:rPr>
              <a:t>前言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18845" y="1419860"/>
            <a:ext cx="10206990" cy="427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2022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年</a:t>
            </a:r>
            <a:r>
              <a:rPr lang="en-US" altLang="zh-CN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6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月</a:t>
            </a:r>
            <a:r>
              <a:rPr lang="en-US" altLang="zh-CN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27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日，国务院联防联控机制印发了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新冠肺炎防控方案第九版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，距离</a:t>
            </a:r>
            <a:r>
              <a:rPr lang="en-US" altLang="zh-CN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2021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年</a:t>
            </a:r>
            <a:r>
              <a:rPr lang="en-US" altLang="zh-CN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月</a:t>
            </a:r>
            <a:r>
              <a:rPr lang="en-US" altLang="zh-CN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11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日印发第八版防控方案已有</a:t>
            </a:r>
            <a:r>
              <a:rPr lang="en-US" altLang="zh-CN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13</a:t>
            </a:r>
            <a:r>
              <a:rPr lang="zh-CN" altLang="en-US" sz="32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个月多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。第九版全文</a:t>
            </a:r>
            <a:r>
              <a:rPr lang="en-US" altLang="zh-CN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159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页（通知</a:t>
            </a:r>
            <a:r>
              <a:rPr lang="en-US" altLang="zh-CN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页，正文</a:t>
            </a:r>
            <a:r>
              <a:rPr lang="en-US" altLang="zh-CN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22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页，附件</a:t>
            </a:r>
            <a:r>
              <a:rPr lang="en-US" altLang="zh-CN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136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页），与第八版相比，修订内容较多，九大方面共修订近</a:t>
            </a:r>
            <a:r>
              <a:rPr lang="en-US" altLang="zh-CN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70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处。</a:t>
            </a:r>
          </a:p>
          <a:p>
            <a:endParaRPr lang="zh-CN" altLang="en-US" sz="3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7" name="图片 6" descr="34f2c857063285a3cf4ac5b1f44c5f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0050780" y="85725"/>
            <a:ext cx="1997075" cy="111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1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34f2c857063285a3cf4ac5b1f44c5f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0050780" y="85725"/>
            <a:ext cx="1997075" cy="111125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900766" y="654534"/>
            <a:ext cx="723512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54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5400" b="1" dirty="0">
                <a:latin typeface="楷体" panose="02010609060101010101" pitchFamily="49" charset="-122"/>
                <a:ea typeface="楷体" panose="02010609060101010101" pitchFamily="49" charset="-122"/>
              </a:rPr>
              <a:t>为什么要</a:t>
            </a:r>
            <a:r>
              <a:rPr lang="zh-CN" altLang="en-US" sz="5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修改？</a:t>
            </a:r>
            <a:endParaRPr lang="en-US" altLang="zh-CN" sz="5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54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5400" b="1" dirty="0">
                <a:latin typeface="楷体" panose="02010609060101010101" pitchFamily="49" charset="-122"/>
                <a:ea typeface="楷体" panose="02010609060101010101" pitchFamily="49" charset="-122"/>
              </a:rPr>
              <a:t>怎么</a:t>
            </a:r>
            <a:r>
              <a:rPr lang="zh-CN" altLang="en-US" sz="5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修改？</a:t>
            </a:r>
            <a:endParaRPr lang="en-US" altLang="zh-CN" sz="5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54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5400" b="1" dirty="0">
                <a:latin typeface="楷体" panose="02010609060101010101" pitchFamily="49" charset="-122"/>
                <a:ea typeface="楷体" panose="02010609060101010101" pitchFamily="49" charset="-122"/>
              </a:rPr>
              <a:t>主要改了</a:t>
            </a:r>
            <a:r>
              <a:rPr lang="zh-CN" altLang="en-US" sz="5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什么？</a:t>
            </a:r>
            <a:endParaRPr lang="en-US" altLang="zh-CN" sz="5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54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4.</a:t>
            </a:r>
            <a:r>
              <a:rPr lang="zh-CN" altLang="en-US" sz="5400" b="1" dirty="0">
                <a:latin typeface="楷体" panose="02010609060101010101" pitchFamily="49" charset="-122"/>
                <a:ea typeface="楷体" panose="02010609060101010101" pitchFamily="49" charset="-122"/>
              </a:rPr>
              <a:t>我们要做</a:t>
            </a:r>
            <a:r>
              <a:rPr lang="zh-CN" altLang="en-US" sz="5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什么？</a:t>
            </a:r>
            <a:endParaRPr lang="en-US" altLang="zh-CN" sz="5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386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18845" y="1419860"/>
            <a:ext cx="1020699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3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en-US" altLang="zh-CN" sz="3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7" name="图片 6" descr="34f2c857063285a3cf4ac5b1f44c5f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0050780" y="85725"/>
            <a:ext cx="1997075" cy="111125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10820" y="1979295"/>
            <a:ext cx="11837035" cy="18802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3649" y="2350631"/>
            <a:ext cx="116693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          NO.1</a:t>
            </a:r>
            <a:r>
              <a:rPr lang="en-US" altLang="zh-CN" sz="7200" b="1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 </a:t>
            </a:r>
            <a:r>
              <a:rPr lang="zh-CN" altLang="en-US" sz="5400" b="1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为什么要</a:t>
            </a:r>
            <a:r>
              <a:rPr lang="zh-CN" altLang="en-US" sz="5400" b="1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修改？</a:t>
            </a:r>
            <a:endParaRPr lang="zh-CN" altLang="zh-CN" sz="5400" b="1" dirty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34f2c857063285a3cf4ac5b1f44c5f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0050780" y="85725"/>
            <a:ext cx="1997075" cy="111125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29755" y="755282"/>
            <a:ext cx="11251769" cy="5558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根据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奥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密克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戎变异株的特点</a:t>
            </a:r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潜伏期短、传播能力更强、传播速度更快、感染剂量更低、致病力减弱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根据我国奥密克戎变异株疫情处置实践</a:t>
            </a:r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特别是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上海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吉林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大规模本土疫情处置经验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根据防控措施优化试点研究</a:t>
            </a:r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月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日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-5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月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日，大连、苏州、宁波、厦门、青岛、广州和成都等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个城市防控措施优化试点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研究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根据疾病防控成本效益</a:t>
            </a:r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充分利用资源，特别是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隔离资源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，提高防控效率，实现最小的防控成本达到最佳的防控效果，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最大限度统筹疫情</a:t>
            </a:r>
            <a:r>
              <a: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防</a:t>
            </a:r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控和经济社会发展</a:t>
            </a:r>
            <a:endParaRPr lang="en-US" altLang="zh-CN" sz="28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18845" y="1419860"/>
            <a:ext cx="1020699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3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en-US" altLang="zh-CN" sz="3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7" name="图片 6" descr="34f2c857063285a3cf4ac5b1f44c5f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0050780" y="85725"/>
            <a:ext cx="1997075" cy="111125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10820" y="1979295"/>
            <a:ext cx="11837035" cy="18802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164893" y="2141400"/>
            <a:ext cx="116693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        NO.2</a:t>
            </a:r>
            <a:r>
              <a:rPr lang="en-US" altLang="zh-CN" sz="7200" b="1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 </a:t>
            </a:r>
            <a:r>
              <a:rPr lang="zh-CN" altLang="en-US" sz="5400" b="1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怎么修改？</a:t>
            </a:r>
            <a:endParaRPr lang="zh-CN" altLang="zh-CN" sz="5400" b="1" dirty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34f2c857063285a3cf4ac5b1f44c5f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0050780" y="85725"/>
            <a:ext cx="1997075" cy="111125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85169" y="892703"/>
            <a:ext cx="11004936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25000"/>
              </a:lnSpc>
              <a:buFont typeface="Wingdings" panose="05000000000000000000" pitchFamily="2" charset="2"/>
              <a:buChar char="n"/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总原则不变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全面落实“外防输入、内防反弹”的防控策略和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“动态清零”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总方针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457200" indent="-457200">
              <a:lnSpc>
                <a:spcPct val="125000"/>
              </a:lnSpc>
              <a:buFont typeface="Wingdings" panose="05000000000000000000" pitchFamily="2" charset="2"/>
              <a:buChar char="n"/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着眼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于科学有效管控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传染源</a:t>
            </a:r>
            <a:endParaRPr lang="en-US" altLang="zh-CN" sz="280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5000"/>
              </a:lnSpc>
            </a:pP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入境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人员、密接、密接的密接、中高风险地区旅居史人员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457200" indent="-457200">
              <a:lnSpc>
                <a:spcPct val="125000"/>
              </a:lnSpc>
              <a:buFont typeface="Wingdings" panose="05000000000000000000" pitchFamily="2" charset="2"/>
              <a:buChar char="n"/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着眼于更快速高效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处置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疫情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457200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统筹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考虑中高风险地区与封控、管控区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457200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明确初筛阳性、混管阳性处置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457200" indent="-457200">
              <a:lnSpc>
                <a:spcPct val="125000"/>
              </a:lnSpc>
              <a:buFont typeface="Wingdings" panose="05000000000000000000" pitchFamily="2" charset="2"/>
              <a:buChar char="n"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着眼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于精准高效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监测</a:t>
            </a:r>
            <a:endParaRPr lang="en-US" altLang="zh-CN" sz="280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457200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减少不必要的区域核酸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457200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精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准聚焦重点人群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952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18845" y="1419860"/>
            <a:ext cx="1020699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3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en-US" altLang="zh-CN" sz="3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7" name="图片 6" descr="34f2c857063285a3cf4ac5b1f44c5f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0050780" y="85725"/>
            <a:ext cx="1997075" cy="111125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10820" y="1979295"/>
            <a:ext cx="11837035" cy="188023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918845" y="2257640"/>
            <a:ext cx="116693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        NO.3</a:t>
            </a:r>
            <a:r>
              <a:rPr lang="en-US" altLang="zh-CN" sz="7200" b="1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 </a:t>
            </a:r>
            <a:r>
              <a:rPr lang="zh-CN" altLang="en-US" sz="5400" b="1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主要</a:t>
            </a:r>
            <a:r>
              <a:rPr lang="zh-CN" altLang="en-US" sz="5400" b="1" dirty="0" smtClean="0">
                <a:solidFill>
                  <a:schemeClr val="bg1">
                    <a:lumMod val="95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改了什么？</a:t>
            </a:r>
            <a:endParaRPr lang="zh-CN" altLang="zh-CN" sz="5400" b="1" dirty="0">
              <a:solidFill>
                <a:schemeClr val="bg1">
                  <a:lumMod val="95000"/>
                </a:schemeClr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8551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5360" y="298450"/>
            <a:ext cx="9438861" cy="779463"/>
          </a:xfrm>
        </p:spPr>
        <p:txBody>
          <a:bodyPr/>
          <a:lstStyle/>
          <a:p>
            <a:pPr algn="ctr"/>
            <a:r>
              <a:rPr lang="zh-CN" altLang="zh-CN" sz="4400" dirty="0">
                <a:latin typeface="黑体" panose="02010609060101010101" charset="-122"/>
                <a:ea typeface="黑体" panose="02010609060101010101" charset="-122"/>
              </a:rPr>
              <a:t>主要改变内容</a:t>
            </a:r>
          </a:p>
        </p:txBody>
      </p:sp>
      <p:sp>
        <p:nvSpPr>
          <p:cNvPr id="7" name="椭圆 6"/>
          <p:cNvSpPr/>
          <p:nvPr/>
        </p:nvSpPr>
        <p:spPr>
          <a:xfrm>
            <a:off x="2893695" y="1459865"/>
            <a:ext cx="366395" cy="421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/>
              <a:t>1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540125" y="1345565"/>
            <a:ext cx="73228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600" b="1">
                <a:solidFill>
                  <a:srgbClr val="1D2088"/>
                </a:solidFill>
                <a:latin typeface="黑体" panose="02010609060101010101" charset="-122"/>
                <a:ea typeface="黑体" panose="02010609060101010101" charset="-122"/>
                <a:cs typeface="+mj-cs"/>
              </a:rPr>
              <a:t>密切接触者及其他风险人员管控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536950" y="2164715"/>
            <a:ext cx="49822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600" b="1">
                <a:solidFill>
                  <a:srgbClr val="1D2088"/>
                </a:solidFill>
                <a:latin typeface="黑体" panose="02010609060101010101" charset="-122"/>
                <a:ea typeface="黑体" panose="02010609060101010101" charset="-122"/>
                <a:cs typeface="+mj-cs"/>
              </a:rPr>
              <a:t>境外输入疫情防控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556000" y="3041650"/>
            <a:ext cx="49822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600" b="1">
                <a:solidFill>
                  <a:srgbClr val="1D2088"/>
                </a:solidFill>
                <a:latin typeface="黑体" panose="02010609060101010101" charset="-122"/>
                <a:ea typeface="黑体" panose="02010609060101010101" charset="-122"/>
                <a:cs typeface="+mj-cs"/>
              </a:rPr>
              <a:t>中高风险区划定及防控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583305" y="3811270"/>
            <a:ext cx="49822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600" b="1">
                <a:solidFill>
                  <a:srgbClr val="1D2088"/>
                </a:solidFill>
                <a:latin typeface="黑体" panose="02010609060101010101" charset="-122"/>
                <a:ea typeface="黑体" panose="02010609060101010101" charset="-122"/>
                <a:cs typeface="+mj-cs"/>
              </a:rPr>
              <a:t>疫情监测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583305" y="4724400"/>
            <a:ext cx="49822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600" b="1">
                <a:solidFill>
                  <a:srgbClr val="1D2088"/>
                </a:solidFill>
                <a:latin typeface="黑体" panose="02010609060101010101" charset="-122"/>
                <a:ea typeface="黑体" panose="02010609060101010101" charset="-122"/>
                <a:cs typeface="+mj-cs"/>
              </a:rPr>
              <a:t>区域核酸检测</a:t>
            </a:r>
          </a:p>
        </p:txBody>
      </p:sp>
      <p:sp>
        <p:nvSpPr>
          <p:cNvPr id="15" name="椭圆 14"/>
          <p:cNvSpPr/>
          <p:nvPr/>
        </p:nvSpPr>
        <p:spPr>
          <a:xfrm>
            <a:off x="2893695" y="4786630"/>
            <a:ext cx="366395" cy="421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/>
              <a:t>5</a:t>
            </a:r>
          </a:p>
        </p:txBody>
      </p:sp>
      <p:sp>
        <p:nvSpPr>
          <p:cNvPr id="16" name="椭圆 15"/>
          <p:cNvSpPr/>
          <p:nvPr/>
        </p:nvSpPr>
        <p:spPr>
          <a:xfrm>
            <a:off x="2893695" y="2288540"/>
            <a:ext cx="366395" cy="421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/>
              <a:t>2</a:t>
            </a:r>
          </a:p>
        </p:txBody>
      </p:sp>
      <p:sp>
        <p:nvSpPr>
          <p:cNvPr id="17" name="椭圆 16"/>
          <p:cNvSpPr/>
          <p:nvPr/>
        </p:nvSpPr>
        <p:spPr>
          <a:xfrm>
            <a:off x="2893695" y="3141345"/>
            <a:ext cx="366395" cy="421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/>
              <a:t>3</a:t>
            </a:r>
          </a:p>
        </p:txBody>
      </p:sp>
      <p:sp>
        <p:nvSpPr>
          <p:cNvPr id="18" name="椭圆 17"/>
          <p:cNvSpPr/>
          <p:nvPr/>
        </p:nvSpPr>
        <p:spPr>
          <a:xfrm>
            <a:off x="2893695" y="3921760"/>
            <a:ext cx="366395" cy="421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3ZWFhOGVlN2JkZjZkNDYwYjk4MDQ0ZTAyNmE2N2U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770,&quot;width&quot;:7770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770,&quot;width&quot;:7770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770,&quot;width&quot;:7770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770,&quot;width&quot;:7770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770,&quot;width&quot;:7770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8ae0e7af-153c-4071-9df6-994a9ac5bfe9}"/>
  <p:tag name="TABLE_ENDDRAG_ORIGIN_RECT" val="863*418"/>
  <p:tag name="TABLE_ENDDRAG_RECT" val="46*78*863*41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6d7ef02-92d4-4974-b0ad-da5f3bf9916e}"/>
  <p:tag name="TABLE_ENDDRAG_ORIGIN_RECT" val="897*542"/>
  <p:tag name="TABLE_ENDDRAG_RECT" val="40*50*897*54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18e160ab-81e2-461b-a32c-d2669f37861f}"/>
  <p:tag name="TABLE_ENDDRAG_ORIGIN_RECT" val="908*491"/>
  <p:tag name="TABLE_ENDDRAG_RECT" val="31*48*908*49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f729e9f-dfaf-47b7-bfd7-e184924b7d62}"/>
  <p:tag name="TABLE_ENDDRAG_ORIGIN_RECT" val="897*459"/>
  <p:tag name="TABLE_ENDDRAG_RECT" val="31*50*897*45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770,&quot;width&quot;:7770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6dbfd452-d2d0-4161-9daf-4fd99294162f}"/>
  <p:tag name="KSO_WM_UNIT_TYPE" val="i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770,&quot;width&quot;:7770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770,&quot;width&quot;:7770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6dbfd452-d2d0-4161-9daf-4fd99294162f}"/>
  <p:tag name="KSO_WM_UNIT_TYPE" val="i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770,&quot;width&quot;:7770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7770,&quot;width&quot;:7770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xogshwma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1910</Words>
  <Application>Microsoft Office PowerPoint</Application>
  <PresentationFormat>宽屏</PresentationFormat>
  <Paragraphs>165</Paragraphs>
  <Slides>17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Times New Roman Uni</vt:lpstr>
      <vt:lpstr>等线</vt:lpstr>
      <vt:lpstr>黑体</vt:lpstr>
      <vt:lpstr>华文细黑</vt:lpstr>
      <vt:lpstr>楷体</vt:lpstr>
      <vt:lpstr>微软雅黑</vt:lpstr>
      <vt:lpstr>Arial</vt:lpstr>
      <vt:lpstr>Tahoma</vt:lpstr>
      <vt:lpstr>Times New Roman</vt:lpstr>
      <vt:lpstr>Wingdings</vt:lpstr>
      <vt:lpstr>Office 主题​​</vt:lpstr>
      <vt:lpstr>PowerPoint 演示文稿</vt:lpstr>
      <vt:lpstr>前言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主要改变内容</vt:lpstr>
      <vt:lpstr>密切接触者及其他风险人员管控</vt:lpstr>
      <vt:lpstr>  境外输入疫情防控</vt:lpstr>
      <vt:lpstr>中高风险区划定及防控</vt:lpstr>
      <vt:lpstr>疫情监测</vt:lpstr>
      <vt:lpstr>区域核酸检测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余文周</dc:creator>
  <cp:lastModifiedBy>许丫丫</cp:lastModifiedBy>
  <cp:revision>123</cp:revision>
  <dcterms:created xsi:type="dcterms:W3CDTF">2022-04-21T08:02:00Z</dcterms:created>
  <dcterms:modified xsi:type="dcterms:W3CDTF">2022-07-02T09:49:06Z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0D90E0A4B2C1471BA25240FD4D83D129</vt:lpwstr>
  </property>
  <property fmtid="{D5CDD505-2E9C-101B-9397-08002B2CF9AE}" pid="3" name="KSOProductBuildVer">
    <vt:lpwstr>2052-11.1.0.11830</vt:lpwstr>
  </property>
  <property fmtid="{D5CDD505-2E9C-101B-9397-08002B2CF9AE}" pid="4" name="commondata">
    <vt:lpwstr>eyJoZGlkIjoiYzVlMjNkNjM4MDkzYmY4OWZhYjgxNmZhMDliZmZmOTEifQ==</vt:lpwstr>
  </property>
</Properties>
</file>